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10893-DABE-4803-A8B7-E0BFDA596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C60312-8B45-44FA-85FB-666F0946E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3A02BE-5E57-4A63-90DE-2D854CE2C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1154DF-DAC5-4EE9-AC3A-7F26D12E2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11704D-8EAD-481F-955A-7145308C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68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C847CC-85AB-4BB8-917C-5031108C9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1292A7-01BD-47F4-B756-471012C48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9B4983-20C8-4462-AA76-691FC6018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6B2788-02D4-4235-A098-F06AFCD91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CB81D-385F-458F-AB82-382D7CAA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9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AB63EC-05AE-42DC-8178-9E6A5D5F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2496B8-BCF5-4DDC-B905-5813753BA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09B37B-58EF-40CF-8B88-7D856B25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06AC3F-D8B1-41B4-9D05-36B38137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077B6C-6F18-4A53-8BDF-129D240F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466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ED960D-517C-4AFC-94FF-AE6B6BA1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C5D367-B353-488D-840D-94C2A279A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842997-CECC-4DA3-B216-2F00C19C7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B6ED27-F588-4AFE-87C7-2FDDEA57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20786-EEE2-4FB7-8B36-48A376B4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118786-287E-49F0-90FE-BAF2ABA3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47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B9465-4779-4FF9-9666-70BC810BD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D9012A-42AC-4F78-A243-9A429061E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B35547-0E5C-470C-A67A-82DCCEEE2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9D7DE2-93DC-4DE5-8416-59DB23292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27D61EF-9930-40D1-B1ED-7F39B145B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F467E2C-E6A1-407D-9A93-3F0C3AE7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5239DEE-FFD5-4840-A8B6-757AF3A7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6CDCA06-0AC8-4357-86A9-6C3B65AA0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35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45CE5C-2C4C-433D-AF67-9F974CF2D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7ECAC6C-4E60-4DBB-9C38-E17EC1D6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561AD26-1604-4254-B9DD-8F4C72C3F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2C0782-9612-452A-B2BF-69276052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12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9AC3E5C-64E0-4152-B885-E568553C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7BD778-1443-44FB-B810-B4DDCF35B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29BD2B-8D0C-4D10-AB62-7E210C40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65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0FD402-8608-4883-B6AC-E907F6C2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1A1A66-65C3-438D-9C28-9387E002F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4B3CE0-F95C-42D8-BACF-BB531BC37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38A43C-D96A-401F-A529-CCB80ADFC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8A6E62-71FA-4005-8ABD-BEACDF004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D7E2845-41F2-4DA9-8881-BCFF1200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88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72A8FD-08F1-4962-8142-868BABC5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EC41C4-C93E-4874-9132-C66C40C85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E3835A-6249-4EC6-A779-C7637725E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5A1CB9-6D5E-4B1D-A400-A4E18D060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30765D-B30B-403B-A961-0B1D0456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6B33A7-8E17-4157-89A0-B528417C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21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0C28DA-AA9F-460C-866E-FFBD86B5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05D38C9-D84F-4D68-ABBD-BF0388409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60EE56-563E-4063-8766-7C41096CF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6FB8E6-0D8D-4721-ADF2-3BB086E0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AAF012-7DC9-415E-9652-B20CDD973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52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95AFD5D-9E68-4D5C-A60D-603F7DC24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2FC675-3843-4040-AA7C-F7B1F38B1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C22D5D-92AD-459C-A8E4-817C99C6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D33E0C-F03D-4FEC-996A-778162D0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2A3811-9EDD-403F-B3D1-6EFEEC3B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67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0942E35-655A-4ACF-BEDC-EF9F6FD8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5489FE-0180-40AE-A7FB-3AF9FC439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B622E6-A3E0-42AC-B4AD-C38FBB0CF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670DE-608F-47F4-82BB-091CB8475773}" type="datetimeFigureOut">
              <a:rPr kumimoji="1" lang="ja-JP" altLang="en-US" smtClean="0"/>
              <a:t>2024/11/19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A25B6D-C4B2-47CF-AFD5-83B6609C1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C1A524-A772-4450-913C-A21E53B2A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0A37-5B28-4156-8A85-C72A71DA1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67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EEE78A-B961-4765-9A6D-90B8C3161DFC}"/>
              </a:ext>
            </a:extLst>
          </p:cNvPr>
          <p:cNvSpPr txBox="1"/>
          <p:nvPr/>
        </p:nvSpPr>
        <p:spPr>
          <a:xfrm>
            <a:off x="4770112" y="616802"/>
            <a:ext cx="7421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rgbClr val="3F665C"/>
                </a:solidFill>
                <a:latin typeface="+mn-ea"/>
              </a:rPr>
              <a:t>地産地消とは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69F45F5-4E22-42AF-AF57-35408FAE9C66}"/>
              </a:ext>
            </a:extLst>
          </p:cNvPr>
          <p:cNvGrpSpPr/>
          <p:nvPr/>
        </p:nvGrpSpPr>
        <p:grpSpPr>
          <a:xfrm>
            <a:off x="2008154" y="2448771"/>
            <a:ext cx="1933116" cy="2050022"/>
            <a:chOff x="875615" y="1836408"/>
            <a:chExt cx="2438535" cy="267621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AAD161A-8B5F-4B83-874E-E64E5905F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615" y="2819856"/>
              <a:ext cx="1192490" cy="1641724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7B8051D-AD45-46D2-B7C5-AA19EE2C9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4837">
              <a:off x="2589766" y="2768818"/>
              <a:ext cx="724384" cy="174380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0D5D3EF-244C-4C28-92CC-E888E147D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126" y="1836408"/>
              <a:ext cx="1097333" cy="1253673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B671946-4A72-4A87-A445-0111AD09F9F4}"/>
              </a:ext>
            </a:extLst>
          </p:cNvPr>
          <p:cNvGrpSpPr/>
          <p:nvPr/>
        </p:nvGrpSpPr>
        <p:grpSpPr>
          <a:xfrm>
            <a:off x="7777325" y="2400349"/>
            <a:ext cx="1933116" cy="2050022"/>
            <a:chOff x="875615" y="1836408"/>
            <a:chExt cx="2438535" cy="267621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4EA06C3-4E4B-4EDA-8897-60B893D20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615" y="2819856"/>
              <a:ext cx="1192490" cy="1641724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65971DD-7493-4DCB-A0FA-3E4A44DB4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4837">
              <a:off x="2589766" y="2768818"/>
              <a:ext cx="724384" cy="17438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41A6A65-04CA-47E0-A034-29960DCA8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126" y="1836408"/>
              <a:ext cx="1097333" cy="1253673"/>
            </a:xfrm>
            <a:prstGeom prst="rect">
              <a:avLst/>
            </a:prstGeom>
          </p:spPr>
        </p:pic>
      </p:grpSp>
      <p:sp>
        <p:nvSpPr>
          <p:cNvPr id="13" name="楕円 12">
            <a:extLst>
              <a:ext uri="{FF2B5EF4-FFF2-40B4-BE49-F238E27FC236}">
                <a16:creationId xmlns:a16="http://schemas.microsoft.com/office/drawing/2014/main" id="{A673E51C-FADF-4E57-AE93-47ED85B40185}"/>
              </a:ext>
            </a:extLst>
          </p:cNvPr>
          <p:cNvSpPr/>
          <p:nvPr/>
        </p:nvSpPr>
        <p:spPr>
          <a:xfrm>
            <a:off x="1764379" y="2270412"/>
            <a:ext cx="2665121" cy="2596935"/>
          </a:xfrm>
          <a:prstGeom prst="ellipse">
            <a:avLst/>
          </a:prstGeom>
          <a:noFill/>
          <a:ln w="57150">
            <a:solidFill>
              <a:srgbClr val="3F6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E7FA4562-8BED-430C-8A8F-2F4A961EDDA1}"/>
              </a:ext>
            </a:extLst>
          </p:cNvPr>
          <p:cNvSpPr/>
          <p:nvPr/>
        </p:nvSpPr>
        <p:spPr>
          <a:xfrm>
            <a:off x="7489979" y="2253070"/>
            <a:ext cx="2665121" cy="2596935"/>
          </a:xfrm>
          <a:prstGeom prst="ellipse">
            <a:avLst/>
          </a:prstGeom>
          <a:noFill/>
          <a:ln w="57150">
            <a:solidFill>
              <a:srgbClr val="3F6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E97C8DE-70D8-4539-8178-1631F8731E01}"/>
              </a:ext>
            </a:extLst>
          </p:cNvPr>
          <p:cNvGrpSpPr/>
          <p:nvPr/>
        </p:nvGrpSpPr>
        <p:grpSpPr>
          <a:xfrm>
            <a:off x="5378635" y="3309840"/>
            <a:ext cx="975322" cy="521506"/>
            <a:chOff x="5539778" y="3371044"/>
            <a:chExt cx="975322" cy="521506"/>
          </a:xfrm>
        </p:grpSpPr>
        <p:sp>
          <p:nvSpPr>
            <p:cNvPr id="16" name="二等辺三角形 15">
              <a:extLst>
                <a:ext uri="{FF2B5EF4-FFF2-40B4-BE49-F238E27FC236}">
                  <a16:creationId xmlns:a16="http://schemas.microsoft.com/office/drawing/2014/main" id="{45E80D51-EE18-4432-8156-06507BA7F355}"/>
                </a:ext>
              </a:extLst>
            </p:cNvPr>
            <p:cNvSpPr/>
            <p:nvPr/>
          </p:nvSpPr>
          <p:spPr>
            <a:xfrm rot="5400000">
              <a:off x="5423488" y="3504676"/>
              <a:ext cx="483397" cy="250817"/>
            </a:xfrm>
            <a:prstGeom prst="triangle">
              <a:avLst/>
            </a:prstGeom>
            <a:solidFill>
              <a:srgbClr val="3F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二等辺三角形 16">
              <a:extLst>
                <a:ext uri="{FF2B5EF4-FFF2-40B4-BE49-F238E27FC236}">
                  <a16:creationId xmlns:a16="http://schemas.microsoft.com/office/drawing/2014/main" id="{0FA03EFC-4C0B-4DA7-A8A8-0E23A48F2569}"/>
                </a:ext>
              </a:extLst>
            </p:cNvPr>
            <p:cNvSpPr/>
            <p:nvPr/>
          </p:nvSpPr>
          <p:spPr>
            <a:xfrm rot="5400000">
              <a:off x="5782204" y="3487334"/>
              <a:ext cx="483397" cy="250817"/>
            </a:xfrm>
            <a:prstGeom prst="triangle">
              <a:avLst/>
            </a:prstGeom>
            <a:solidFill>
              <a:srgbClr val="3F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" name="二等辺三角形 17">
              <a:extLst>
                <a:ext uri="{FF2B5EF4-FFF2-40B4-BE49-F238E27FC236}">
                  <a16:creationId xmlns:a16="http://schemas.microsoft.com/office/drawing/2014/main" id="{1044C845-75FA-4D86-82E2-1C5C7364386B}"/>
                </a:ext>
              </a:extLst>
            </p:cNvPr>
            <p:cNvSpPr/>
            <p:nvPr/>
          </p:nvSpPr>
          <p:spPr>
            <a:xfrm rot="5400000">
              <a:off x="6147993" y="3525443"/>
              <a:ext cx="483397" cy="250817"/>
            </a:xfrm>
            <a:prstGeom prst="triangle">
              <a:avLst/>
            </a:prstGeom>
            <a:solidFill>
              <a:srgbClr val="3F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A086A9-5711-4F5C-A199-9B78A54C15E9}"/>
              </a:ext>
            </a:extLst>
          </p:cNvPr>
          <p:cNvSpPr txBox="1"/>
          <p:nvPr/>
        </p:nvSpPr>
        <p:spPr>
          <a:xfrm>
            <a:off x="4600873" y="1623560"/>
            <a:ext cx="7421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4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地元で作られた食べ物を地元で食べる</a:t>
            </a:r>
            <a:endParaRPr lang="ja-JP" altLang="en-US" sz="14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4B65116-1FE2-4D7D-8B28-51F92A07EA95}"/>
              </a:ext>
            </a:extLst>
          </p:cNvPr>
          <p:cNvGrpSpPr/>
          <p:nvPr/>
        </p:nvGrpSpPr>
        <p:grpSpPr>
          <a:xfrm>
            <a:off x="2439899" y="5103513"/>
            <a:ext cx="8997982" cy="1341133"/>
            <a:chOff x="1564359" y="5249194"/>
            <a:chExt cx="8997982" cy="134113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DBE961F-D12A-482A-92F5-25BA3B8F0A3F}"/>
                </a:ext>
              </a:extLst>
            </p:cNvPr>
            <p:cNvSpPr txBox="1"/>
            <p:nvPr/>
          </p:nvSpPr>
          <p:spPr>
            <a:xfrm>
              <a:off x="1564359" y="5251499"/>
              <a:ext cx="1440866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ヒトを守る　　</a:t>
              </a:r>
              <a:endParaRPr lang="en-US" altLang="ja-JP" b="1" dirty="0">
                <a:solidFill>
                  <a:srgbClr val="3F665C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環境を守る</a:t>
              </a:r>
              <a:endParaRPr lang="en-US" altLang="ja-JP" b="1" dirty="0">
                <a:solidFill>
                  <a:srgbClr val="3F665C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文化を守る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E45F39B-4958-45E5-896C-1180A3940DE0}"/>
                </a:ext>
              </a:extLst>
            </p:cNvPr>
            <p:cNvSpPr txBox="1"/>
            <p:nvPr/>
          </p:nvSpPr>
          <p:spPr>
            <a:xfrm>
              <a:off x="3140453" y="5249194"/>
              <a:ext cx="7421888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3F665C"/>
                  </a:solidFill>
                  <a:latin typeface="+mn-ea"/>
                </a:rPr>
                <a:t>…</a:t>
              </a: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　　</a:t>
              </a:r>
              <a:r>
                <a:rPr lang="ja-JP" altLang="ja-JP" b="1" dirty="0">
                  <a:solidFill>
                    <a:srgbClr val="3F665C"/>
                  </a:solidFill>
                  <a:latin typeface="+mn-ea"/>
                </a:rPr>
                <a:t>農家を支援し、地域の雇用を生む</a:t>
              </a:r>
              <a:endParaRPr lang="en-US" altLang="ja-JP" b="1" dirty="0">
                <a:solidFill>
                  <a:srgbClr val="3F665C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3F665C"/>
                  </a:solidFill>
                  <a:latin typeface="+mn-ea"/>
                </a:rPr>
                <a:t>…</a:t>
              </a: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　　</a:t>
              </a:r>
              <a:r>
                <a:rPr lang="ja-JP" altLang="ja-JP" b="1" dirty="0">
                  <a:solidFill>
                    <a:srgbClr val="3F665C"/>
                  </a:solidFill>
                  <a:latin typeface="+mn-ea"/>
                </a:rPr>
                <a:t>輸送にかかるエネルギーやコストを削減</a:t>
              </a:r>
              <a:endParaRPr lang="en-US" altLang="ja-JP" b="1" dirty="0">
                <a:solidFill>
                  <a:srgbClr val="3F665C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3F665C"/>
                  </a:solidFill>
                  <a:latin typeface="+mn-ea"/>
                </a:rPr>
                <a:t>…</a:t>
              </a: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　　</a:t>
              </a:r>
              <a:r>
                <a:rPr lang="ja-JP" altLang="ja-JP" b="1" dirty="0">
                  <a:solidFill>
                    <a:srgbClr val="3F665C"/>
                  </a:solidFill>
                  <a:latin typeface="+mn-ea"/>
                </a:rPr>
                <a:t>地元の食文化を守</a:t>
              </a:r>
              <a:r>
                <a:rPr lang="ja-JP" altLang="en-US" b="1" dirty="0">
                  <a:solidFill>
                    <a:srgbClr val="3F665C"/>
                  </a:solidFill>
                  <a:latin typeface="+mn-ea"/>
                </a:rPr>
                <a:t>り、</a:t>
              </a:r>
              <a:r>
                <a:rPr lang="ja-JP" altLang="ja-JP" b="1" dirty="0">
                  <a:solidFill>
                    <a:srgbClr val="3F665C"/>
                  </a:solidFill>
                  <a:latin typeface="+mn-ea"/>
                </a:rPr>
                <a:t>特産物を次世代に伝える</a:t>
              </a:r>
              <a:endParaRPr lang="ja-JP" altLang="en-US" b="1" dirty="0">
                <a:solidFill>
                  <a:srgbClr val="3F665C"/>
                </a:solidFill>
                <a:latin typeface="+mn-ea"/>
              </a:endParaRPr>
            </a:p>
          </p:txBody>
        </p:sp>
      </p:grp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FD94EE34-5771-4DE8-B58A-F65D2AB2689F}"/>
              </a:ext>
            </a:extLst>
          </p:cNvPr>
          <p:cNvCxnSpPr/>
          <p:nvPr/>
        </p:nvCxnSpPr>
        <p:spPr>
          <a:xfrm>
            <a:off x="-62475" y="215358"/>
            <a:ext cx="12301804" cy="0"/>
          </a:xfrm>
          <a:prstGeom prst="line">
            <a:avLst/>
          </a:prstGeom>
          <a:ln w="57150">
            <a:solidFill>
              <a:srgbClr val="3F66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DF0273-2EE2-4F26-8718-6165D72090FF}"/>
              </a:ext>
            </a:extLst>
          </p:cNvPr>
          <p:cNvSpPr txBox="1"/>
          <p:nvPr/>
        </p:nvSpPr>
        <p:spPr>
          <a:xfrm>
            <a:off x="2585566" y="1526383"/>
            <a:ext cx="1079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3F665C"/>
                </a:solidFill>
                <a:latin typeface="+mn-ea"/>
              </a:rPr>
              <a:t>生産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6A69A8-6B75-46D9-B6A4-7DD756482B83}"/>
              </a:ext>
            </a:extLst>
          </p:cNvPr>
          <p:cNvSpPr txBox="1"/>
          <p:nvPr/>
        </p:nvSpPr>
        <p:spPr>
          <a:xfrm>
            <a:off x="8354737" y="1540993"/>
            <a:ext cx="1079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3F665C"/>
                </a:solidFill>
                <a:latin typeface="+mn-ea"/>
              </a:rPr>
              <a:t>消費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761A5E71-7432-44CC-ADCA-BA38E697EA48}"/>
              </a:ext>
            </a:extLst>
          </p:cNvPr>
          <p:cNvCxnSpPr/>
          <p:nvPr/>
        </p:nvCxnSpPr>
        <p:spPr>
          <a:xfrm>
            <a:off x="-109804" y="6698155"/>
            <a:ext cx="12301804" cy="0"/>
          </a:xfrm>
          <a:prstGeom prst="line">
            <a:avLst/>
          </a:prstGeom>
          <a:ln w="57150">
            <a:solidFill>
              <a:srgbClr val="3F66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29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nuas2101</dc:creator>
  <cp:lastModifiedBy>nuas2101</cp:lastModifiedBy>
  <cp:revision>1</cp:revision>
  <dcterms:created xsi:type="dcterms:W3CDTF">2024-11-19T05:01:13Z</dcterms:created>
  <dcterms:modified xsi:type="dcterms:W3CDTF">2024-11-19T05:04:05Z</dcterms:modified>
</cp:coreProperties>
</file>