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665C"/>
    <a:srgbClr val="5E9889"/>
    <a:srgbClr val="9DC3B9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6" autoAdjust="0"/>
    <p:restoredTop sz="83598" autoAdjust="0"/>
  </p:normalViewPr>
  <p:slideViewPr>
    <p:cSldViewPr snapToGrid="0">
      <p:cViewPr>
        <p:scale>
          <a:sx n="50" d="100"/>
          <a:sy n="50" d="100"/>
        </p:scale>
        <p:origin x="585" y="5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90046B-271B-487E-8C01-6B90F5651A6E}" type="datetimeFigureOut">
              <a:rPr kumimoji="1" lang="ja-JP" altLang="en-US" smtClean="0"/>
              <a:t>2024/11/13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A39F86-A034-4F88-94E5-6B1C0924D9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3513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ja-JP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フードマイレージは、食品が生産地から消費地まで運ばれる距離のことです。この距離が長いと輸送にかかるエネルギーや</a:t>
            </a:r>
            <a:r>
              <a:rPr kumimoji="1" lang="en-US" altLang="ja-JP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CO2</a:t>
            </a:r>
            <a:r>
              <a:rPr kumimoji="1" lang="ja-JP" altLang="ja-JP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の排</a:t>
            </a:r>
            <a:r>
              <a:rPr kumimoji="1" lang="ja-JP" altLang="ja-JP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出が増え、環境に負担をかけます。地産地消により輸送距離が短縮され、フードマイレージを減らすことが出来ます。</a:t>
            </a:r>
          </a:p>
          <a:p>
            <a:r>
              <a:rPr kumimoji="1" lang="en-US" altLang="ja-JP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kumimoji="1" lang="ja-JP" altLang="ja-JP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9F86-A034-4F88-94E5-6B1C0924D9D3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7387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F03C6-9FB4-4594-B58A-A51A6CDF4E34}" type="datetimeFigureOut">
              <a:rPr kumimoji="1" lang="ja-JP" altLang="en-US" smtClean="0"/>
              <a:t>2024/11/13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CD451-97AE-46FA-96F7-19E1CA22AE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9392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F03C6-9FB4-4594-B58A-A51A6CDF4E34}" type="datetimeFigureOut">
              <a:rPr kumimoji="1" lang="ja-JP" altLang="en-US" smtClean="0"/>
              <a:t>2024/11/13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CD451-97AE-46FA-96F7-19E1CA22AE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7302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F03C6-9FB4-4594-B58A-A51A6CDF4E34}" type="datetimeFigureOut">
              <a:rPr kumimoji="1" lang="ja-JP" altLang="en-US" smtClean="0"/>
              <a:t>2024/11/13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CD451-97AE-46FA-96F7-19E1CA22AE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3346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F03C6-9FB4-4594-B58A-A51A6CDF4E34}" type="datetimeFigureOut">
              <a:rPr kumimoji="1" lang="ja-JP" altLang="en-US" smtClean="0"/>
              <a:t>2024/11/13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CD451-97AE-46FA-96F7-19E1CA22AE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7173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F03C6-9FB4-4594-B58A-A51A6CDF4E34}" type="datetimeFigureOut">
              <a:rPr kumimoji="1" lang="ja-JP" altLang="en-US" smtClean="0"/>
              <a:t>2024/11/13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CD451-97AE-46FA-96F7-19E1CA22AE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975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F03C6-9FB4-4594-B58A-A51A6CDF4E34}" type="datetimeFigureOut">
              <a:rPr kumimoji="1" lang="ja-JP" altLang="en-US" smtClean="0"/>
              <a:t>2024/11/13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CD451-97AE-46FA-96F7-19E1CA22AE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0637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F03C6-9FB4-4594-B58A-A51A6CDF4E34}" type="datetimeFigureOut">
              <a:rPr kumimoji="1" lang="ja-JP" altLang="en-US" smtClean="0"/>
              <a:t>2024/11/13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CD451-97AE-46FA-96F7-19E1CA22AE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9817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F03C6-9FB4-4594-B58A-A51A6CDF4E34}" type="datetimeFigureOut">
              <a:rPr kumimoji="1" lang="ja-JP" altLang="en-US" smtClean="0"/>
              <a:t>2024/11/13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CD451-97AE-46FA-96F7-19E1CA22AE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6173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F03C6-9FB4-4594-B58A-A51A6CDF4E34}" type="datetimeFigureOut">
              <a:rPr kumimoji="1" lang="ja-JP" altLang="en-US" smtClean="0"/>
              <a:t>2024/11/13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CD451-97AE-46FA-96F7-19E1CA22AE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6535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F03C6-9FB4-4594-B58A-A51A6CDF4E34}" type="datetimeFigureOut">
              <a:rPr kumimoji="1" lang="ja-JP" altLang="en-US" smtClean="0"/>
              <a:t>2024/11/13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CD451-97AE-46FA-96F7-19E1CA22AE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1649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F03C6-9FB4-4594-B58A-A51A6CDF4E34}" type="datetimeFigureOut">
              <a:rPr kumimoji="1" lang="ja-JP" altLang="en-US" smtClean="0"/>
              <a:t>2024/11/13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CD451-97AE-46FA-96F7-19E1CA22AE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3211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5F03C6-9FB4-4594-B58A-A51A6CDF4E34}" type="datetimeFigureOut">
              <a:rPr kumimoji="1" lang="ja-JP" altLang="en-US" smtClean="0"/>
              <a:t>2024/11/13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CD451-97AE-46FA-96F7-19E1CA22AE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8614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-92765" y="467597"/>
            <a:ext cx="12284765" cy="900148"/>
          </a:xfrm>
          <a:prstGeom prst="rect">
            <a:avLst/>
          </a:prstGeom>
          <a:solidFill>
            <a:srgbClr val="5E98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882177" y="589375"/>
            <a:ext cx="4334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 smtClean="0">
                <a:solidFill>
                  <a:schemeClr val="bg1"/>
                </a:solidFill>
              </a:rPr>
              <a:t>フード</a:t>
            </a:r>
            <a:r>
              <a:rPr lang="ja-JP" altLang="en-US" sz="4000" b="1" dirty="0">
                <a:solidFill>
                  <a:schemeClr val="bg1"/>
                </a:solidFill>
              </a:rPr>
              <a:t>マイレージ</a:t>
            </a:r>
            <a:endParaRPr kumimoji="1" lang="ja-JP" altLang="en-US" sz="4000" b="1" dirty="0">
              <a:solidFill>
                <a:schemeClr val="bg1"/>
              </a:solidFill>
            </a:endParaRPr>
          </a:p>
        </p:txBody>
      </p:sp>
      <p:grpSp>
        <p:nvGrpSpPr>
          <p:cNvPr id="16" name="グループ化 15"/>
          <p:cNvGrpSpPr/>
          <p:nvPr/>
        </p:nvGrpSpPr>
        <p:grpSpPr>
          <a:xfrm>
            <a:off x="2196415" y="1919637"/>
            <a:ext cx="8427974" cy="1198486"/>
            <a:chOff x="2032173" y="2209382"/>
            <a:chExt cx="8427974" cy="1198486"/>
          </a:xfrm>
        </p:grpSpPr>
        <p:sp>
          <p:nvSpPr>
            <p:cNvPr id="6" name="テキスト ボックス 5"/>
            <p:cNvSpPr txBox="1"/>
            <p:nvPr/>
          </p:nvSpPr>
          <p:spPr>
            <a:xfrm>
              <a:off x="2032173" y="2521782"/>
              <a:ext cx="39230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36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生産</a:t>
              </a:r>
              <a:r>
                <a:rPr kumimoji="1" lang="ja-JP" altLang="en-US" sz="36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量</a:t>
              </a:r>
              <a:r>
                <a:rPr kumimoji="1" lang="en-US" altLang="ja-JP" sz="36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(</a:t>
              </a:r>
              <a:r>
                <a:rPr lang="ja-JP" altLang="en-US" sz="36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ｔ</a:t>
              </a:r>
              <a:r>
                <a:rPr kumimoji="1" lang="ja-JP" altLang="en-US" sz="36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）</a:t>
              </a:r>
              <a:endParaRPr kumimoji="1" lang="ja-JP" altLang="en-US" sz="36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4829366" y="2423903"/>
              <a:ext cx="24467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4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×</a:t>
              </a:r>
              <a:endParaRPr kumimoji="1" lang="ja-JP" altLang="en-US" sz="44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2" name="角丸四角形 11"/>
            <p:cNvSpPr/>
            <p:nvPr/>
          </p:nvSpPr>
          <p:spPr>
            <a:xfrm>
              <a:off x="2153153" y="2209382"/>
              <a:ext cx="3220278" cy="1198486"/>
            </a:xfrm>
            <a:prstGeom prst="roundRect">
              <a:avLst/>
            </a:prstGeom>
            <a:noFill/>
            <a:ln w="95250" cmpd="dbl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6537070" y="2485461"/>
              <a:ext cx="39230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36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輸送距離</a:t>
              </a:r>
              <a:r>
                <a:rPr kumimoji="1" lang="en-US" altLang="ja-JP" sz="36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(</a:t>
              </a:r>
              <a:r>
                <a:rPr lang="ja-JP" altLang="en-US" sz="36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㎞</a:t>
              </a:r>
              <a:r>
                <a:rPr kumimoji="1" lang="ja-JP" altLang="en-US" sz="36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）</a:t>
              </a:r>
              <a:endParaRPr kumimoji="1" lang="ja-JP" altLang="en-US" sz="36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角丸四角形 13"/>
            <p:cNvSpPr/>
            <p:nvPr/>
          </p:nvSpPr>
          <p:spPr>
            <a:xfrm>
              <a:off x="6699790" y="2209382"/>
              <a:ext cx="3220278" cy="1198486"/>
            </a:xfrm>
            <a:prstGeom prst="roundRect">
              <a:avLst/>
            </a:prstGeom>
            <a:noFill/>
            <a:ln w="95250" cmpd="dbl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5" name="テキスト ボックス 14"/>
          <p:cNvSpPr txBox="1"/>
          <p:nvPr/>
        </p:nvSpPr>
        <p:spPr>
          <a:xfrm>
            <a:off x="3391803" y="3439452"/>
            <a:ext cx="578236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フードマイレージが高い</a:t>
            </a:r>
            <a:endParaRPr lang="en-US" altLang="ja-JP" sz="2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ctr"/>
            <a:endParaRPr lang="en-US" altLang="ja-JP" sz="2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ctr"/>
            <a:r>
              <a:rPr lang="ja-JP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輸送にかかるエネルギーや</a:t>
            </a:r>
            <a:r>
              <a:rPr lang="en-US" altLang="ja-JP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CO2</a:t>
            </a:r>
            <a:r>
              <a:rPr lang="ja-JP" altLang="en-US" sz="2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の排</a:t>
            </a:r>
            <a:r>
              <a:rPr lang="ja-JP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出が増える</a:t>
            </a:r>
            <a:endParaRPr lang="en-US" altLang="ja-JP" sz="2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ctr"/>
            <a:endParaRPr lang="en-US" altLang="ja-JP" sz="2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ctr"/>
            <a:r>
              <a:rPr lang="ja-JP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環境に負荷をかける</a:t>
            </a:r>
            <a:endParaRPr kumimoji="1" lang="ja-JP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7" name="山形 16"/>
          <p:cNvSpPr/>
          <p:nvPr/>
        </p:nvSpPr>
        <p:spPr>
          <a:xfrm rot="5400000">
            <a:off x="6073125" y="3757453"/>
            <a:ext cx="239843" cy="355549"/>
          </a:xfrm>
          <a:prstGeom prst="chevron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山形 17"/>
          <p:cNvSpPr/>
          <p:nvPr/>
        </p:nvSpPr>
        <p:spPr>
          <a:xfrm rot="5400000">
            <a:off x="6084493" y="4368427"/>
            <a:ext cx="217107" cy="355549"/>
          </a:xfrm>
          <a:prstGeom prst="chevron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026" name="Picture 2" descr="自動車・トラックのシルエット | 無料のAi・PNG白黒シルエットイラスト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5" t="28702" r="12159" b="29331"/>
          <a:stretch/>
        </p:blipFill>
        <p:spPr bwMode="auto">
          <a:xfrm>
            <a:off x="325203" y="4986953"/>
            <a:ext cx="2685773" cy="1502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テキスト ボックス 19"/>
          <p:cNvSpPr txBox="1"/>
          <p:nvPr/>
        </p:nvSpPr>
        <p:spPr>
          <a:xfrm>
            <a:off x="2871022" y="5731287"/>
            <a:ext cx="9445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地産地消により輸送距離が短縮されてフードマイレージを減らすことができる</a:t>
            </a:r>
            <a:endParaRPr kumimoji="1" lang="ja-JP" altLang="en-US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-87898" y="493244"/>
            <a:ext cx="12284765" cy="900148"/>
          </a:xfrm>
          <a:prstGeom prst="rect">
            <a:avLst/>
          </a:prstGeom>
          <a:solidFill>
            <a:srgbClr val="5E98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 flipV="1">
            <a:off x="3160401" y="6189395"/>
            <a:ext cx="8866684" cy="45719"/>
          </a:xfrm>
          <a:prstGeom prst="rect">
            <a:avLst/>
          </a:prstGeom>
          <a:solidFill>
            <a:srgbClr val="3F66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4049032" y="641913"/>
            <a:ext cx="39230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 smtClean="0">
                <a:solidFill>
                  <a:schemeClr val="bg1"/>
                </a:solidFill>
              </a:rPr>
              <a:t>フードマイレージ</a:t>
            </a:r>
            <a:endParaRPr kumimoji="1" lang="ja-JP" altLang="en-US" sz="3600" b="1" dirty="0">
              <a:solidFill>
                <a:schemeClr val="bg1"/>
              </a:solidFill>
            </a:endParaRPr>
          </a:p>
        </p:txBody>
      </p:sp>
      <p:pic>
        <p:nvPicPr>
          <p:cNvPr id="19" name="図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97" b="19720"/>
          <a:stretch/>
        </p:blipFill>
        <p:spPr>
          <a:xfrm>
            <a:off x="1424066" y="4986953"/>
            <a:ext cx="926439" cy="760401"/>
          </a:xfrm>
          <a:prstGeom prst="rect">
            <a:avLst/>
          </a:prstGeom>
        </p:spPr>
      </p:pic>
      <p:pic>
        <p:nvPicPr>
          <p:cNvPr id="24" name="図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882" y="4880706"/>
            <a:ext cx="549602" cy="627905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113"/>
          <a:stretch/>
        </p:blipFill>
        <p:spPr>
          <a:xfrm>
            <a:off x="1994507" y="5168618"/>
            <a:ext cx="1091181" cy="567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341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101</Words>
  <Application>Microsoft Office PowerPoint</Application>
  <PresentationFormat>ワイド画面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e.matsu@nuas.ac.jp</dc:creator>
  <cp:lastModifiedBy>e.matsu@nuas.ac.jp</cp:lastModifiedBy>
  <cp:revision>5</cp:revision>
  <dcterms:created xsi:type="dcterms:W3CDTF">2024-11-13T06:31:40Z</dcterms:created>
  <dcterms:modified xsi:type="dcterms:W3CDTF">2024-11-13T06:56:46Z</dcterms:modified>
</cp:coreProperties>
</file>