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568C7E"/>
    <a:srgbClr val="9BC1B7"/>
    <a:srgbClr val="839C48"/>
    <a:srgbClr val="B5C3A9"/>
    <a:srgbClr val="A5C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89AA4E-4BF9-443A-8437-B9666EA7C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4FC7F18-5741-4FCF-A9D8-6C531E08F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9B7E49-7207-47B4-9D39-482DF1F1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463042-EFC2-42D5-8B7C-AD9BEA68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1C819B-B2A8-41B1-B9B5-66574168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61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07CA11-56EF-472C-AE67-38E7CE4D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741401-1E90-4F3E-968B-544031675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C4BD0D-202D-4ACE-B0C4-270C46C2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621862-D034-40C2-97F8-596634351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D50340-2EA2-4438-B0C6-80089A4B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42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BBE12-836E-4903-9979-B95A988A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CE7C99-CF21-48C3-8CDF-51107FBEF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48272F-8D53-411F-A6BC-17F535258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D3C7AD-C59A-427C-B238-726A1A52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11DA9B-9854-46E3-A24B-48754FC4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51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A601B-50CB-4745-A3FE-6BAE059E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F8B7C1-99B8-453F-88DE-30E4E15DD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A67A1B-D2CF-46D6-B8D0-0384F2ABB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FDDE09-3559-4188-9739-DA5D94D3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B69D00-84BE-42EB-AB2B-317D97E0C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EB0919-CF31-4C34-9F16-1C957DD8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29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363DA4-F5B6-47F9-9100-5E68F69BC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C71E7A-9FED-47A2-A281-3DB9E673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37188C8-26BB-4224-9537-278F1CF56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EC59E7-91BD-4381-8C97-4689D89F66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3DA8FD-FA55-40AC-9DDF-32629D9854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C923325-C4D8-4888-81C3-465AC9E63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25EB5D0-800D-484F-BEB3-77328E791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0B5870B-1E51-4E32-A688-0B72DDBE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9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1365B9-E183-4747-90A3-4D63F9F8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C48EAD2-AB35-451A-B41D-9DE97CD5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5D8F98-57C1-4445-B070-B28A9164F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E9AE57-4B89-49A1-983C-DB2DEBD0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42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A2DE36-CF20-44A2-8ED6-EB905313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E8024F2-BDE7-438B-956A-6589A0E64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337680-1DDC-4E52-9F17-1173F2E1E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061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E3D585-E841-4FA6-8879-4BA5FA4DA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FD0916-7B8B-4DC6-A4B8-E4DEF9E49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F6EB55-0301-4ABC-B029-D1FD69988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4195A2-83F8-40F8-AB30-5283766E9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D53811-E85B-4A5C-855F-18B7FA0B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EB9BB5-1259-4084-B543-A9CDD2F8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813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69A42E-B7CD-4018-A76B-55212B505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F9B91E1-F524-4DE6-89EA-AE80969D4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709ECD-270F-43F5-9A9A-DCA62C78C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3CBA65-CA74-4EC4-8B6D-35F9B8D77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632A0C-7E3D-41DE-900B-7810D9D3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6B3086-915A-46C3-8F62-816F61844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99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0398B8-974E-43B0-9CE5-A80F25C6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0691C6-55AE-4D2E-9E28-34FFA3D2C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2DFA64-9F30-4037-B086-DA776210C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A401EC-FEB1-4823-856F-8734116A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CD09A3-B03A-4B27-9205-0BD45D2F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96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FFA84AC-901F-41B2-A7F3-9FD9CD790C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D8F859-D67B-409E-B64E-3CA5A955D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FA169F-4DE0-4ECE-AE39-98BB14422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2C4442-1FB2-47B6-A8DF-A18006750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87829F-7795-4A8E-B44C-95950A30F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61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498CDE-CA8A-4FA1-A3CE-13F37794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36AC69-E18C-4E93-8AAC-887E502BD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7D9FA5-2827-4BED-BA56-0830D102F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31DE-48E6-4ECC-A483-588389CA03B4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FA2100-26F8-4D1B-BE36-261BE3BD8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9EB763-228F-4D9D-88A4-86E2C9C1C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BBB-4CCB-47F2-951B-62CCB6739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72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13BE16-B9A1-4FA9-9FE1-A259A445B142}"/>
              </a:ext>
            </a:extLst>
          </p:cNvPr>
          <p:cNvSpPr txBox="1"/>
          <p:nvPr/>
        </p:nvSpPr>
        <p:spPr>
          <a:xfrm>
            <a:off x="2241274" y="2557339"/>
            <a:ext cx="351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キャベツと他作物を交互に</a:t>
            </a:r>
            <a:endParaRPr lang="en-US" altLang="ja-JP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dist"/>
            <a:r>
              <a:rPr lang="ja-JP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栽培することで</a:t>
            </a:r>
            <a:r>
              <a:rPr kumimoji="1" lang="ja-JP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土壌の健康を</a:t>
            </a:r>
            <a:endParaRPr kumimoji="1" lang="en-US" altLang="ja-JP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dist"/>
            <a:r>
              <a:rPr kumimoji="1" lang="ja-JP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保つことができる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A5FF260-8DEA-4CF2-81D2-296340063796}"/>
              </a:ext>
            </a:extLst>
          </p:cNvPr>
          <p:cNvSpPr txBox="1"/>
          <p:nvPr/>
        </p:nvSpPr>
        <p:spPr>
          <a:xfrm>
            <a:off x="778208" y="2330586"/>
            <a:ext cx="1431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ja-JP" sz="7200" b="1">
                <a:solidFill>
                  <a:srgbClr val="9BC1B7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01</a:t>
            </a:r>
            <a:endParaRPr kumimoji="1" lang="ja-JP" altLang="en-US" sz="7200" b="1" dirty="0">
              <a:solidFill>
                <a:srgbClr val="9BC1B7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9F9397-07F5-4B84-8EC2-90EBA6F03F1C}"/>
              </a:ext>
            </a:extLst>
          </p:cNvPr>
          <p:cNvSpPr txBox="1"/>
          <p:nvPr/>
        </p:nvSpPr>
        <p:spPr>
          <a:xfrm>
            <a:off x="2287488" y="1979172"/>
            <a:ext cx="143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b="1" dirty="0">
                <a:solidFill>
                  <a:srgbClr val="568C7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輪作</a:t>
            </a:r>
            <a:endParaRPr kumimoji="1" lang="ja-JP" altLang="en-US" sz="3600" b="1" dirty="0">
              <a:solidFill>
                <a:srgbClr val="568C7E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D0BC1C4-1CFA-4788-9681-F619062323A6}"/>
              </a:ext>
            </a:extLst>
          </p:cNvPr>
          <p:cNvSpPr txBox="1"/>
          <p:nvPr/>
        </p:nvSpPr>
        <p:spPr>
          <a:xfrm>
            <a:off x="7463571" y="1976643"/>
            <a:ext cx="1859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3600" b="1" dirty="0">
                <a:solidFill>
                  <a:srgbClr val="568C7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二期作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B8751E7-B3AB-4E9E-AF5F-2BA1D72A0541}"/>
              </a:ext>
            </a:extLst>
          </p:cNvPr>
          <p:cNvSpPr txBox="1"/>
          <p:nvPr/>
        </p:nvSpPr>
        <p:spPr>
          <a:xfrm>
            <a:off x="2346361" y="4021070"/>
            <a:ext cx="2691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3600" b="1" dirty="0">
                <a:solidFill>
                  <a:srgbClr val="568C7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露地栽培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5D5680-276E-47AC-9BC8-20987AE62014}"/>
              </a:ext>
            </a:extLst>
          </p:cNvPr>
          <p:cNvSpPr txBox="1"/>
          <p:nvPr/>
        </p:nvSpPr>
        <p:spPr>
          <a:xfrm>
            <a:off x="7474251" y="4021070"/>
            <a:ext cx="3243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b="1" dirty="0">
                <a:solidFill>
                  <a:srgbClr val="568C7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肥料の選択</a:t>
            </a:r>
            <a:endParaRPr kumimoji="1" lang="ja-JP" altLang="en-US" sz="3600" b="1" dirty="0">
              <a:solidFill>
                <a:srgbClr val="568C7E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AC2FB38-764C-400B-8233-A56657681340}"/>
              </a:ext>
            </a:extLst>
          </p:cNvPr>
          <p:cNvSpPr txBox="1"/>
          <p:nvPr/>
        </p:nvSpPr>
        <p:spPr>
          <a:xfrm>
            <a:off x="7463463" y="2629726"/>
            <a:ext cx="3973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dist"/>
            <a:r>
              <a:rPr lang="en-US" altLang="ja-JP" dirty="0"/>
              <a:t>8</a:t>
            </a:r>
            <a:r>
              <a:rPr lang="ja-JP" altLang="en-US" dirty="0"/>
              <a:t>～</a:t>
            </a:r>
            <a:r>
              <a:rPr lang="en-US" altLang="ja-JP" dirty="0"/>
              <a:t>9</a:t>
            </a:r>
            <a:r>
              <a:rPr lang="ja-JP" altLang="en-US" dirty="0"/>
              <a:t>月に植えて</a:t>
            </a:r>
            <a:r>
              <a:rPr lang="en-US" altLang="ja-JP" dirty="0"/>
              <a:t>3</a:t>
            </a:r>
            <a:r>
              <a:rPr lang="ja-JP" altLang="en-US" dirty="0"/>
              <a:t>～</a:t>
            </a:r>
            <a:r>
              <a:rPr lang="en-US" altLang="ja-JP" dirty="0"/>
              <a:t>5</a:t>
            </a:r>
            <a:r>
              <a:rPr lang="ja-JP" altLang="en-US" dirty="0"/>
              <a:t>月に収穫</a:t>
            </a:r>
            <a:endParaRPr lang="en-US" altLang="ja-JP" dirty="0"/>
          </a:p>
          <a:p>
            <a:pPr algn="dist"/>
            <a:r>
              <a:rPr lang="en-US" altLang="ja-JP" dirty="0"/>
              <a:t>7</a:t>
            </a:r>
            <a:r>
              <a:rPr lang="ja-JP" altLang="en-US" dirty="0"/>
              <a:t>～</a:t>
            </a:r>
            <a:r>
              <a:rPr lang="en-US" altLang="ja-JP" dirty="0"/>
              <a:t>8</a:t>
            </a:r>
            <a:r>
              <a:rPr lang="ja-JP" altLang="en-US" dirty="0"/>
              <a:t>月に植えて</a:t>
            </a:r>
            <a:r>
              <a:rPr lang="en-US" altLang="ja-JP" dirty="0"/>
              <a:t>12</a:t>
            </a:r>
            <a:r>
              <a:rPr lang="ja-JP" altLang="en-US" dirty="0"/>
              <a:t>～</a:t>
            </a:r>
            <a:r>
              <a:rPr lang="en-US" altLang="ja-JP" dirty="0"/>
              <a:t>2</a:t>
            </a:r>
            <a:r>
              <a:rPr lang="ja-JP" altLang="en-US" dirty="0"/>
              <a:t>月に収穫</a:t>
            </a:r>
            <a:endParaRPr lang="en-US" altLang="ja-JP" dirty="0"/>
          </a:p>
          <a:p>
            <a:pPr algn="dist"/>
            <a:r>
              <a:rPr lang="ja-JP" altLang="en-US" dirty="0"/>
              <a:t>→年間を通じて供給可能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2779CA5-91CD-4255-B80D-1D0F743CC3C6}"/>
              </a:ext>
            </a:extLst>
          </p:cNvPr>
          <p:cNvSpPr txBox="1"/>
          <p:nvPr/>
        </p:nvSpPr>
        <p:spPr>
          <a:xfrm>
            <a:off x="5954291" y="2421407"/>
            <a:ext cx="1431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7200" b="1" dirty="0">
                <a:solidFill>
                  <a:srgbClr val="9BC1B7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02</a:t>
            </a:r>
            <a:endParaRPr kumimoji="1" lang="ja-JP" altLang="en-US" sz="7200" b="1" dirty="0">
              <a:solidFill>
                <a:srgbClr val="9BC1B7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93F1B96-40B8-46A7-9193-8072F4F2DDA8}"/>
              </a:ext>
            </a:extLst>
          </p:cNvPr>
          <p:cNvSpPr txBox="1"/>
          <p:nvPr/>
        </p:nvSpPr>
        <p:spPr>
          <a:xfrm>
            <a:off x="778208" y="4362382"/>
            <a:ext cx="1431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7200" b="1" dirty="0">
                <a:solidFill>
                  <a:srgbClr val="9BC1B7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03</a:t>
            </a:r>
            <a:endParaRPr kumimoji="1" lang="ja-JP" altLang="en-US" sz="7200" b="1" dirty="0">
              <a:solidFill>
                <a:srgbClr val="9BC1B7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1438D61-EB7D-4546-AD9E-8B65F43D9644}"/>
              </a:ext>
            </a:extLst>
          </p:cNvPr>
          <p:cNvSpPr txBox="1"/>
          <p:nvPr/>
        </p:nvSpPr>
        <p:spPr>
          <a:xfrm>
            <a:off x="5954291" y="4375013"/>
            <a:ext cx="1431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7200" b="1" dirty="0">
                <a:solidFill>
                  <a:srgbClr val="9BC1B7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</a:t>
            </a:r>
            <a:endParaRPr kumimoji="1" lang="ja-JP" altLang="en-US" sz="7200" b="1" dirty="0">
              <a:solidFill>
                <a:srgbClr val="9BC1B7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816EFDB-A3C2-464C-876D-844E4B693C05}"/>
              </a:ext>
            </a:extLst>
          </p:cNvPr>
          <p:cNvSpPr txBox="1"/>
          <p:nvPr/>
        </p:nvSpPr>
        <p:spPr>
          <a:xfrm>
            <a:off x="2317172" y="4607637"/>
            <a:ext cx="3321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dist"/>
            <a:r>
              <a:rPr lang="ja-JP" altLang="en-US" dirty="0"/>
              <a:t>ビニールハウスを使わない</a:t>
            </a:r>
            <a:endParaRPr lang="en-US" altLang="ja-JP" dirty="0"/>
          </a:p>
          <a:p>
            <a:pPr algn="dist"/>
            <a:r>
              <a:rPr lang="ja-JP" altLang="en-US" dirty="0"/>
              <a:t>露地栽培が主流のため</a:t>
            </a:r>
            <a:endParaRPr lang="en-US" altLang="ja-JP" dirty="0"/>
          </a:p>
          <a:p>
            <a:pPr algn="dist"/>
            <a:r>
              <a:rPr lang="ja-JP" altLang="en-US" dirty="0"/>
              <a:t>エネルギー消費が少ない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8F98AF-5377-47B5-8264-9CA52992148A}"/>
              </a:ext>
            </a:extLst>
          </p:cNvPr>
          <p:cNvSpPr txBox="1"/>
          <p:nvPr/>
        </p:nvSpPr>
        <p:spPr>
          <a:xfrm>
            <a:off x="7463463" y="4694372"/>
            <a:ext cx="3883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dist"/>
            <a:r>
              <a:rPr lang="ja-JP" altLang="en-US" dirty="0"/>
              <a:t>化学肥料の使用量を抑え、</a:t>
            </a:r>
            <a:endParaRPr lang="en-US" altLang="ja-JP" dirty="0"/>
          </a:p>
          <a:p>
            <a:pPr algn="dist"/>
            <a:r>
              <a:rPr lang="ja-JP" altLang="en-US" dirty="0"/>
              <a:t>有機肥料を活用することで</a:t>
            </a:r>
            <a:endParaRPr lang="en-US" altLang="ja-JP" dirty="0"/>
          </a:p>
          <a:p>
            <a:pPr algn="dist"/>
            <a:r>
              <a:rPr lang="ja-JP" altLang="en-US" dirty="0"/>
              <a:t>土壌や水質汚染を防ぐ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9580674-CC00-4450-9BD9-5B23B352C61C}"/>
              </a:ext>
            </a:extLst>
          </p:cNvPr>
          <p:cNvSpPr txBox="1"/>
          <p:nvPr/>
        </p:nvSpPr>
        <p:spPr>
          <a:xfrm>
            <a:off x="3327335" y="579469"/>
            <a:ext cx="5537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4000" b="1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愛知のキャベツづくり</a:t>
            </a:r>
            <a:endParaRPr kumimoji="1" lang="ja-JP" altLang="en-US" sz="4000" b="1" dirty="0">
              <a:solidFill>
                <a:srgbClr val="7F7F7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ACF2F1-FDCD-46C0-9AD3-2C4D53216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948" y="566190"/>
            <a:ext cx="845691" cy="707886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1E83B1CE-99F0-4437-B96B-D6DA4AEB4147}"/>
              </a:ext>
            </a:extLst>
          </p:cNvPr>
          <p:cNvSpPr/>
          <p:nvPr/>
        </p:nvSpPr>
        <p:spPr>
          <a:xfrm>
            <a:off x="428171" y="1635101"/>
            <a:ext cx="11524343" cy="4550235"/>
          </a:xfrm>
          <a:prstGeom prst="roundRect">
            <a:avLst/>
          </a:prstGeom>
          <a:noFill/>
          <a:ln w="57150">
            <a:solidFill>
              <a:srgbClr val="9BC1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8054BE9-C00E-4A63-AA86-8142397A5742}"/>
              </a:ext>
            </a:extLst>
          </p:cNvPr>
          <p:cNvSpPr/>
          <p:nvPr/>
        </p:nvSpPr>
        <p:spPr>
          <a:xfrm>
            <a:off x="0" y="6665571"/>
            <a:ext cx="6096000" cy="192429"/>
          </a:xfrm>
          <a:prstGeom prst="rect">
            <a:avLst/>
          </a:prstGeom>
          <a:solidFill>
            <a:srgbClr val="9BC1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ED2AE857-5EB7-4934-9407-312B46B01882}"/>
              </a:ext>
            </a:extLst>
          </p:cNvPr>
          <p:cNvSpPr/>
          <p:nvPr/>
        </p:nvSpPr>
        <p:spPr>
          <a:xfrm>
            <a:off x="6096000" y="6665571"/>
            <a:ext cx="6096000" cy="192429"/>
          </a:xfrm>
          <a:prstGeom prst="rect">
            <a:avLst/>
          </a:prstGeom>
          <a:solidFill>
            <a:srgbClr val="568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295C0A5-7C1D-40B7-B3F3-FAE2D93EC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361" y="471196"/>
            <a:ext cx="845691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5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97</Words>
  <Application>Microsoft Office PowerPoint</Application>
  <PresentationFormat>ワイド画面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nuas2101</dc:creator>
  <cp:lastModifiedBy>中川　美彩（ナカガワ　ミサ）</cp:lastModifiedBy>
  <cp:revision>13</cp:revision>
  <dcterms:created xsi:type="dcterms:W3CDTF">2024-11-14T02:15:45Z</dcterms:created>
  <dcterms:modified xsi:type="dcterms:W3CDTF">2024-11-19T07:50:03Z</dcterms:modified>
</cp:coreProperties>
</file>